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3"/>
  </p:sldMasterIdLst>
  <p:notesMasterIdLst>
    <p:notesMasterId r:id="rId9"/>
  </p:notesMasterIdLst>
  <p:sldIdLst>
    <p:sldId id="256" r:id="rId4"/>
    <p:sldId id="265" r:id="rId5"/>
    <p:sldId id="262" r:id="rId6"/>
    <p:sldId id="264" r:id="rId7"/>
    <p:sldId id="260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4" d="100"/>
          <a:sy n="64" d="100"/>
        </p:scale>
        <p:origin x="68" y="1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ableStyles" Target="tableStyles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viewProps" Target="viewProps.xml"/><Relationship Id="rId5" Type="http://schemas.openxmlformats.org/officeDocument/2006/relationships/slide" Target="slides/slide2.xml"/><Relationship Id="rId10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485356-11F8-418F-ACB8-1E55573A7E68}" type="datetimeFigureOut">
              <a:rPr lang="en-US" smtClean="0"/>
              <a:t>12/9/2024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21F52F-893D-432C-BF4D-183992CF134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2919055"/>
      </p:ext>
    </p:extLst>
  </p:cSld>
  <p:clrMap bg1="lt1" tx1="dk1" bg2="lt2" tx2="dk2" accent1="accent1" accent2="accent2" accent3="accent3" accent4="accent4" accent5="accent5" accent6="accent6" hlink="hlink" folHlink="folHlink"/>
  <p:hf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21F52F-893D-432C-BF4D-183992CF134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8512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21F52F-893D-432C-BF4D-183992CF134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4972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21F52F-893D-432C-BF4D-183992CF134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7105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E21F52F-893D-432C-BF4D-183992CF134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0175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7200" baseline="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1872" y="4800600"/>
            <a:ext cx="9418320" cy="1691640"/>
          </a:xfrm>
        </p:spPr>
        <p:txBody>
          <a:bodyPr>
            <a:normAutofit/>
          </a:bodyPr>
          <a:lstStyle>
            <a:lvl1pPr marL="0" indent="0" algn="l">
              <a:buNone/>
              <a:defRPr sz="2200" baseline="0">
                <a:solidFill>
                  <a:schemeClr val="tx1">
                    <a:lumMod val="75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</a:schemeClr>
                </a:solidFill>
              </a:defRPr>
            </a:lvl1pPr>
          </a:lstStyle>
          <a:p>
            <a:fld id="{B5896FD6-1930-47E7-933B-F393BD3F31E2}" type="datetimeFigureOut">
              <a:rPr lang="en-US" smtClean="0"/>
              <a:t>12/9/2024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</a:schemeClr>
                </a:solidFill>
              </a:defRPr>
            </a:lvl1pPr>
          </a:lstStyle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91267477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6FD6-1930-47E7-933B-F393BD3F31E2}" type="datetimeFigureOut">
              <a:rPr lang="en-US" smtClean="0"/>
              <a:t>12/9/2024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4109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48700" y="381000"/>
            <a:ext cx="2476500" cy="5897562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381000"/>
            <a:ext cx="7734300" cy="5897562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6FD6-1930-47E7-933B-F393BD3F31E2}" type="datetimeFigureOut">
              <a:rPr lang="en-US" smtClean="0"/>
              <a:t>12/9/2024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7304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6FD6-1930-47E7-933B-F393BD3F31E2}" type="datetimeFigureOut">
              <a:rPr lang="en-US" smtClean="0"/>
              <a:t>12/9/2024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4056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1872" y="758952"/>
            <a:ext cx="9418320" cy="4041648"/>
          </a:xfrm>
        </p:spPr>
        <p:txBody>
          <a:bodyPr anchor="b">
            <a:normAutofit/>
          </a:bodyPr>
          <a:lstStyle>
            <a:lvl1pPr>
              <a:lnSpc>
                <a:spcPct val="85000"/>
              </a:lnSpc>
              <a:defRPr sz="72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4800600"/>
            <a:ext cx="9418320" cy="1691640"/>
          </a:xfrm>
        </p:spPr>
        <p:txBody>
          <a:bodyPr anchor="t">
            <a:normAutofit/>
          </a:bodyPr>
          <a:lstStyle>
            <a:lvl1pPr marL="0" indent="0">
              <a:buNone/>
              <a:defRPr sz="2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6FD6-1930-47E7-933B-F393BD3F31E2}" type="datetimeFigureOut">
              <a:rPr lang="en-US" smtClean="0"/>
              <a:t>12/9/2024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234291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61872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26480" y="1828800"/>
            <a:ext cx="4480560" cy="4351337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6FD6-1930-47E7-933B-F393BD3F31E2}" type="datetimeFigureOut">
              <a:rPr lang="en-US" smtClean="0"/>
              <a:t>12/9/2024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128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61872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26480" y="1713655"/>
            <a:ext cx="4480560" cy="731520"/>
          </a:xfrm>
        </p:spPr>
        <p:txBody>
          <a:bodyPr anchor="b">
            <a:normAutofit/>
          </a:bodyPr>
          <a:lstStyle>
            <a:lvl1pPr marL="0" indent="0">
              <a:lnSpc>
                <a:spcPct val="95000"/>
              </a:lnSpc>
              <a:spcBef>
                <a:spcPts val="0"/>
              </a:spcBef>
              <a:buNone/>
              <a:defRPr lang="en-US" sz="2000" b="0" kern="1200" dirty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2000"/>
              </a:spcBef>
              <a:buFontTx/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26480" y="2507550"/>
            <a:ext cx="4480560" cy="366465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6FD6-1930-47E7-933B-F393BD3F31E2}" type="datetimeFigureOut">
              <a:rPr lang="en-US" smtClean="0"/>
              <a:t>12/9/2024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9044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6FD6-1930-47E7-933B-F393BD3F31E2}" type="datetimeFigureOut">
              <a:rPr lang="en-US" smtClean="0"/>
              <a:t>12/9/2024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58787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6FD6-1930-47E7-933B-F393BD3F31E2}" type="datetimeFigureOut">
              <a:rPr lang="en-US" smtClean="0"/>
              <a:t>12/9/2024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7858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1248" y="457200"/>
            <a:ext cx="3200400" cy="1600197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4267" y="685800"/>
            <a:ext cx="6079066" cy="548640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1248" y="2099734"/>
            <a:ext cx="3200400" cy="3810001"/>
          </a:xfrm>
        </p:spPr>
        <p:txBody>
          <a:bodyPr>
            <a:normAutofit/>
          </a:bodyPr>
          <a:lstStyle>
            <a:lvl1pPr marL="0" indent="0">
              <a:lnSpc>
                <a:spcPct val="114000"/>
              </a:lnSpc>
              <a:spcBef>
                <a:spcPts val="800"/>
              </a:spcBef>
              <a:buNone/>
              <a:defRPr sz="13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6FD6-1930-47E7-933B-F393BD3F31E2}" type="datetimeFigureOut">
              <a:rPr lang="en-US" smtClean="0"/>
              <a:t>12/9/2024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5531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5105400"/>
            <a:ext cx="11292840" cy="17526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257800"/>
            <a:ext cx="9982200" cy="914400"/>
          </a:xfrm>
        </p:spPr>
        <p:txBody>
          <a:bodyPr anchor="b">
            <a:normAutofit/>
          </a:bodyPr>
          <a:lstStyle>
            <a:lvl1pPr>
              <a:defRPr sz="28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11292840" cy="5128923"/>
          </a:xfrm>
          <a:solidFill>
            <a:schemeClr val="accent1"/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6108589"/>
            <a:ext cx="9982200" cy="597011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800"/>
              </a:spcBef>
              <a:buNone/>
              <a:defRPr sz="1300">
                <a:solidFill>
                  <a:schemeClr val="bg1">
                    <a:lumMod val="8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896FD6-1930-47E7-933B-F393BD3F31E2}" type="datetimeFigureOut">
              <a:rPr lang="en-US" smtClean="0"/>
              <a:t>12/9/2024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492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1292840" y="0"/>
            <a:ext cx="914400" cy="6858000"/>
          </a:xfrm>
          <a:prstGeom prst="rect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13255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61872" y="1828800"/>
            <a:ext cx="859536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10797542" y="998537"/>
            <a:ext cx="1904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 b="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fld id="{B5896FD6-1930-47E7-933B-F393BD3F31E2}" type="datetimeFigureOut">
              <a:rPr lang="en-US" smtClean="0"/>
              <a:t>12/9/2024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9959341" y="4046537"/>
            <a:ext cx="358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2">
                    <a:lumMod val="20000"/>
                    <a:lumOff val="8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92840" y="6172200"/>
            <a:ext cx="914400" cy="593725"/>
          </a:xfrm>
          <a:prstGeom prst="rect">
            <a:avLst/>
          </a:prstGeom>
        </p:spPr>
        <p:txBody>
          <a:bodyPr vert="horz" lIns="45720" tIns="45720" rIns="45720" bIns="45720" rtlCol="0" anchor="ctr">
            <a:normAutofit/>
          </a:bodyPr>
          <a:lstStyle>
            <a:lvl1pPr algn="ctr">
              <a:defRPr sz="360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</a:lstStyle>
          <a:p>
            <a:fld id="{B158678B-D2D0-4C0D-AC4C-0CE5688917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694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 spc="-50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5000"/>
        </a:lnSpc>
        <a:spcBef>
          <a:spcPts val="1400"/>
        </a:spcBef>
        <a:spcAft>
          <a:spcPts val="200"/>
        </a:spcAft>
        <a:buClr>
          <a:schemeClr val="accent1"/>
        </a:buClr>
        <a:buSzPct val="80000"/>
        <a:buFont typeface="Arial" pitchFamily="34" charset="0"/>
        <a:buChar char="•"/>
        <a:defRPr sz="1800" kern="1200" spc="1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300"/>
        </a:spcBef>
        <a:spcAft>
          <a:spcPts val="30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focusfitness.net/stock-photos/downloads/training-motivation-text/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tomas.fernandez@nrg.com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deborah.mckeever@Oncor.com" TargetMode="External"/><Relationship Id="rId4" Type="http://schemas.openxmlformats.org/officeDocument/2006/relationships/hyperlink" Target="mailto:mdearnest@aep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D62772-D825-D5CA-4A91-5BFBB6158F1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RMTTF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AD7A1F5-A867-2B78-1C53-1BC81166CC7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Tomas Fernandez	NRG</a:t>
            </a:r>
          </a:p>
          <a:p>
            <a:r>
              <a:rPr lang="en-US" dirty="0"/>
              <a:t>Debbie McKeever	ONCOR</a:t>
            </a:r>
          </a:p>
          <a:p>
            <a:r>
              <a:rPr lang="en-US" dirty="0"/>
              <a:t>Melinda Earnest	AEP Texas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40370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F2C083-0345-4B10-B360-AFDC643F6D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1872" y="365760"/>
            <a:ext cx="9692640" cy="916388"/>
          </a:xfrm>
        </p:spPr>
        <p:txBody>
          <a:bodyPr/>
          <a:lstStyle/>
          <a:p>
            <a:r>
              <a:rPr lang="en-US" dirty="0"/>
              <a:t>2025 RMTTF Leadership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3C0EF08-EE91-4BAC-BDD4-A6BF48C731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/>
              <a:t>At our last meeting, RMTTF elected the following as co-Chairs for 2025</a:t>
            </a:r>
          </a:p>
          <a:p>
            <a:endParaRPr lang="en-US" sz="3200" dirty="0"/>
          </a:p>
          <a:p>
            <a:r>
              <a:rPr lang="en-US" sz="3200" dirty="0"/>
              <a:t>Tomas Fernandez 	 NRG</a:t>
            </a:r>
          </a:p>
          <a:p>
            <a:r>
              <a:rPr lang="en-US" sz="3200" dirty="0"/>
              <a:t>Melinda Earnest 		 AEP</a:t>
            </a:r>
          </a:p>
          <a:p>
            <a:r>
              <a:rPr lang="en-US" sz="3200" dirty="0"/>
              <a:t>Debbie </a:t>
            </a:r>
            <a:r>
              <a:rPr lang="en-US" sz="3200"/>
              <a:t>McKeever  	 Oncor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5041132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CDC56C-2888-46D3-BB25-354186FD11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565" y="89536"/>
            <a:ext cx="10103522" cy="701040"/>
          </a:xfrm>
        </p:spPr>
        <p:txBody>
          <a:bodyPr>
            <a:normAutofit/>
          </a:bodyPr>
          <a:lstStyle/>
          <a:p>
            <a:r>
              <a:rPr lang="en-US" sz="3600" dirty="0"/>
              <a:t>RMTTF Primary Activities!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07C0D84-6044-403B-9902-9B6275D153F8}"/>
              </a:ext>
            </a:extLst>
          </p:cNvPr>
          <p:cNvSpPr txBox="1"/>
          <p:nvPr/>
        </p:nvSpPr>
        <p:spPr>
          <a:xfrm>
            <a:off x="171449" y="731769"/>
            <a:ext cx="10103521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RMTTF </a:t>
            </a:r>
          </a:p>
          <a:p>
            <a:r>
              <a:rPr lang="en-US" dirty="0"/>
              <a:t>	Developing and modifying Training Materials</a:t>
            </a:r>
          </a:p>
          <a:p>
            <a:r>
              <a:rPr lang="en-US" dirty="0"/>
              <a:t>	Presenting, coordinating and scheduling </a:t>
            </a:r>
            <a:r>
              <a:rPr lang="en-US" dirty="0" err="1"/>
              <a:t>Marketrak</a:t>
            </a:r>
            <a:r>
              <a:rPr lang="en-US" dirty="0"/>
              <a:t> and TX SET training. 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	</a:t>
            </a:r>
          </a:p>
          <a:p>
            <a:r>
              <a:rPr lang="en-US" dirty="0"/>
              <a:t>	2025 Training</a:t>
            </a:r>
          </a:p>
          <a:p>
            <a:r>
              <a:rPr lang="en-US" dirty="0"/>
              <a:t>			MarkeTrak Part 1 	3 Sessions in 2025 – all WebEx Only</a:t>
            </a:r>
          </a:p>
          <a:p>
            <a:r>
              <a:rPr lang="en-US" dirty="0"/>
              <a:t>			MarkeTrak Part 2 	3 Sessions in 2025 – all WebEx Only</a:t>
            </a:r>
          </a:p>
          <a:p>
            <a:r>
              <a:rPr lang="en-US" dirty="0"/>
              <a:t>			</a:t>
            </a:r>
          </a:p>
          <a:p>
            <a:r>
              <a:rPr lang="en-US" dirty="0"/>
              <a:t>	TX SET 5.0 - 3 Sessions in 2025 </a:t>
            </a:r>
          </a:p>
          <a:p>
            <a:r>
              <a:rPr lang="en-US" dirty="0"/>
              <a:t> 								1</a:t>
            </a:r>
            <a:r>
              <a:rPr lang="en-US" baseline="30000" dirty="0"/>
              <a:t>st</a:t>
            </a:r>
            <a:r>
              <a:rPr lang="en-US" dirty="0"/>
              <a:t> Session – 2</a:t>
            </a:r>
            <a:r>
              <a:rPr lang="en-US" baseline="30000" dirty="0"/>
              <a:t>nd</a:t>
            </a:r>
            <a:r>
              <a:rPr lang="en-US" dirty="0"/>
              <a:t> Quarter – In Person Only, Houston, TX</a:t>
            </a:r>
          </a:p>
          <a:p>
            <a:r>
              <a:rPr lang="en-US" dirty="0"/>
              <a:t>								2</a:t>
            </a:r>
            <a:r>
              <a:rPr lang="en-US" baseline="30000" dirty="0"/>
              <a:t>nd</a:t>
            </a:r>
            <a:r>
              <a:rPr lang="en-US" dirty="0"/>
              <a:t> Session – 3</a:t>
            </a:r>
            <a:r>
              <a:rPr lang="en-US" baseline="30000" dirty="0"/>
              <a:t>rd</a:t>
            </a:r>
            <a:r>
              <a:rPr lang="en-US" dirty="0"/>
              <a:t> Quarter – In Person Only, Dallas, TX</a:t>
            </a:r>
          </a:p>
          <a:p>
            <a:r>
              <a:rPr lang="en-US" dirty="0"/>
              <a:t>								3</a:t>
            </a:r>
            <a:r>
              <a:rPr lang="en-US" baseline="30000" dirty="0"/>
              <a:t>rd</a:t>
            </a:r>
            <a:r>
              <a:rPr lang="en-US" dirty="0"/>
              <a:t> Session – 4</a:t>
            </a:r>
            <a:r>
              <a:rPr lang="en-US" baseline="30000" dirty="0"/>
              <a:t>th</a:t>
            </a:r>
            <a:r>
              <a:rPr lang="en-US" dirty="0"/>
              <a:t> Quarter – WebEx Only</a:t>
            </a:r>
          </a:p>
          <a:p>
            <a:r>
              <a:rPr lang="en-US" dirty="0"/>
              <a:t>	</a:t>
            </a:r>
          </a:p>
          <a:p>
            <a:r>
              <a:rPr lang="en-US" dirty="0"/>
              <a:t>Once training dates are finalized, those will be provided to RMS and listed on the 	ERCOT LMS.</a:t>
            </a:r>
          </a:p>
          <a:p>
            <a:endParaRPr lang="en-US" dirty="0"/>
          </a:p>
          <a:p>
            <a:r>
              <a:rPr lang="en-US" dirty="0"/>
              <a:t>Market Notices will be distributed to the RMS,TDTMS, TX SET and RMTTF list serves. </a:t>
            </a:r>
          </a:p>
          <a:p>
            <a:endParaRPr lang="en-US" dirty="0"/>
          </a:p>
          <a:p>
            <a:r>
              <a:rPr lang="en-US" dirty="0"/>
              <a:t>In Person TX SET classes will have a maximum of 60 spaces.			.</a:t>
            </a:r>
          </a:p>
          <a:p>
            <a:r>
              <a:rPr lang="en-US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2681123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EE5172-7FF2-6622-E5C0-8605353267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474" y="0"/>
            <a:ext cx="10495226" cy="749300"/>
          </a:xfrm>
        </p:spPr>
        <p:txBody>
          <a:bodyPr>
            <a:normAutofit fontScale="90000"/>
          </a:bodyPr>
          <a:lstStyle/>
          <a:p>
            <a:r>
              <a:rPr lang="en-US" sz="2800" b="1" dirty="0"/>
              <a:t>On-Demand ERCOT Retail Training Modules Available 24/7</a:t>
            </a:r>
            <a:endParaRPr lang="en-US" sz="28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B23DA1F-49B4-D33E-0E98-DF7D0449A7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700" y="749300"/>
            <a:ext cx="6908800" cy="6108700"/>
          </a:xfrm>
        </p:spPr>
        <p:txBody>
          <a:bodyPr>
            <a:normAutofit fontScale="92500" lnSpcReduction="10000"/>
          </a:bodyPr>
          <a:lstStyle/>
          <a:p>
            <a:pPr marL="548640" lvl="2" indent="0">
              <a:buClr>
                <a:srgbClr val="FF0000"/>
              </a:buClr>
              <a:buNone/>
            </a:pPr>
            <a:endParaRPr lang="en-US" sz="2000" b="1" dirty="0">
              <a:latin typeface="Calibri" panose="020F0502020204030204" pitchFamily="34" charset="0"/>
            </a:endParaRPr>
          </a:p>
          <a:p>
            <a:pPr marL="548640" lvl="2" indent="0">
              <a:buClr>
                <a:srgbClr val="FF0000"/>
              </a:buClr>
              <a:buNone/>
            </a:pPr>
            <a:r>
              <a:rPr lang="en-US" sz="2000" b="1" dirty="0" err="1"/>
              <a:t>MarkeTrak</a:t>
            </a:r>
            <a:r>
              <a:rPr lang="en-US" sz="2000" b="1" dirty="0"/>
              <a:t> Online Training Modules  - 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 err="1"/>
              <a:t>Marketrak</a:t>
            </a:r>
            <a:r>
              <a:rPr lang="en-US" sz="2000" dirty="0"/>
              <a:t> Overview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Switch Hold Removal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Cancel With/Without  Approvals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Inadvertent Gains/Losses &amp; Rescissions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Usage and Billing</a:t>
            </a:r>
            <a:endParaRPr lang="en-US" sz="2000" i="1" dirty="0">
              <a:solidFill>
                <a:schemeClr val="accent5">
                  <a:lumMod val="50000"/>
                </a:schemeClr>
              </a:solidFill>
            </a:endParaRP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Other D2D Subtypes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Bulk Insert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 err="1"/>
              <a:t>MarkeTrak</a:t>
            </a:r>
            <a:r>
              <a:rPr lang="en-US" sz="2000" dirty="0"/>
              <a:t> Admin Functionality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Data Extract Variances (DEV) LSE Subtypes 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Data Extract Variances (DEV) Non-LSE Subtypes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Emails and Notifications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Reporting – Background &amp; GUI 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endParaRPr lang="en-US" sz="2000" b="1" dirty="0"/>
          </a:p>
          <a:p>
            <a:pPr marL="548640" lvl="2" indent="0">
              <a:buClr>
                <a:srgbClr val="FF0000"/>
              </a:buClr>
              <a:buNone/>
            </a:pPr>
            <a:r>
              <a:rPr lang="en-US" sz="2000" b="1" dirty="0"/>
              <a:t>Web-based Training Classes - 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Retail 101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TXSET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US" sz="2000" dirty="0"/>
              <a:t>Mass Transition</a:t>
            </a:r>
          </a:p>
          <a:p>
            <a:pPr lvl="3">
              <a:buClr>
                <a:srgbClr val="FF0000"/>
              </a:buClr>
              <a:buFont typeface="Wingdings" panose="05000000000000000000" pitchFamily="2" charset="2"/>
              <a:buChar char="Ø"/>
            </a:pPr>
            <a:endParaRPr lang="en-US" sz="2000" b="1" dirty="0"/>
          </a:p>
          <a:p>
            <a:pPr marL="548640" lvl="2" indent="0">
              <a:buClr>
                <a:srgbClr val="FF0000"/>
              </a:buClr>
              <a:buNone/>
            </a:pPr>
            <a:endParaRPr lang="en-US" sz="2000" b="1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Picture 5" descr="A hand writing on a glass board&#10;&#10;Description automatically generated">
            <a:extLst>
              <a:ext uri="{FF2B5EF4-FFF2-40B4-BE49-F238E27FC236}">
                <a16:creationId xmlns:a16="http://schemas.microsoft.com/office/drawing/2014/main" id="{5507ECF9-041E-0CD6-A2C4-CC404D07443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6921500" y="1797349"/>
            <a:ext cx="4140200" cy="32633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36085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F62472-CEC0-B436-0A7B-73FAD9DB81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1600" y="361950"/>
            <a:ext cx="11036300" cy="649605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400" dirty="0">
                <a:latin typeface="+mj-lt"/>
              </a:rPr>
              <a:t>RMTTF Meeting  </a:t>
            </a:r>
          </a:p>
          <a:p>
            <a:pPr marL="0" indent="0">
              <a:buNone/>
            </a:pPr>
            <a:r>
              <a:rPr lang="en-US" sz="2400" dirty="0">
                <a:latin typeface="+mj-lt"/>
              </a:rPr>
              <a:t>	Thursday, January 9</a:t>
            </a:r>
            <a:r>
              <a:rPr lang="en-US" sz="2400" baseline="30000" dirty="0">
                <a:latin typeface="+mj-lt"/>
              </a:rPr>
              <a:t>th</a:t>
            </a:r>
            <a:r>
              <a:rPr lang="en-US" sz="2400" dirty="0">
                <a:latin typeface="+mj-lt"/>
              </a:rPr>
              <a:t> – WebEx only </a:t>
            </a:r>
          </a:p>
          <a:p>
            <a:pPr marL="0" indent="0">
              <a:buNone/>
            </a:pPr>
            <a:r>
              <a:rPr lang="en-US" sz="2400" dirty="0">
                <a:latin typeface="+mj-lt"/>
              </a:rPr>
              <a:t>	9:30 AM</a:t>
            </a:r>
          </a:p>
          <a:p>
            <a:pPr marL="0" indent="0">
              <a:buNone/>
            </a:pPr>
            <a:r>
              <a:rPr lang="en-US" sz="2400" dirty="0">
                <a:latin typeface="+mj-lt"/>
              </a:rPr>
              <a:t>	Please join us!</a:t>
            </a:r>
          </a:p>
          <a:p>
            <a:pPr marL="0" indent="0">
              <a:buNone/>
            </a:pPr>
            <a:endParaRPr lang="en-US" sz="2400" dirty="0">
              <a:latin typeface="+mj-lt"/>
            </a:endParaRPr>
          </a:p>
          <a:p>
            <a:pPr marL="0" indent="0">
              <a:buNone/>
            </a:pPr>
            <a:r>
              <a:rPr lang="en-US" sz="2400" dirty="0">
                <a:latin typeface="+mj-lt"/>
              </a:rPr>
              <a:t>If you have questions or suggestions for training, please contact one of the RMTTF co-chairs noted below. </a:t>
            </a:r>
            <a:br>
              <a:rPr lang="en-US" sz="2400" dirty="0">
                <a:latin typeface="+mj-lt"/>
              </a:rPr>
            </a:br>
            <a:r>
              <a:rPr lang="en-US" sz="2400" dirty="0">
                <a:latin typeface="+mj-lt"/>
              </a:rPr>
              <a:t>          </a:t>
            </a:r>
            <a:br>
              <a:rPr lang="en-US" sz="2400" dirty="0">
                <a:latin typeface="+mj-lt"/>
              </a:rPr>
            </a:br>
            <a:r>
              <a:rPr lang="en-US" sz="2400" dirty="0">
                <a:latin typeface="+mj-lt"/>
              </a:rPr>
              <a:t>	Tomas Fernandez, NRG      </a:t>
            </a:r>
            <a:r>
              <a:rPr lang="en-US" sz="2400" dirty="0">
                <a:latin typeface="+mj-lt"/>
                <a:hlinkClick r:id="rId3"/>
              </a:rPr>
              <a:t>tomas.fernandez@nrg.com</a:t>
            </a:r>
            <a:br>
              <a:rPr lang="en-US" sz="2400" dirty="0">
                <a:latin typeface="+mj-lt"/>
              </a:rPr>
            </a:br>
            <a:r>
              <a:rPr lang="en-US" sz="2400" dirty="0">
                <a:latin typeface="+mj-lt"/>
              </a:rPr>
              <a:t>         	Melinda Earnest, AEP         </a:t>
            </a:r>
            <a:r>
              <a:rPr lang="en-US" sz="2400" dirty="0">
                <a:latin typeface="+mj-lt"/>
                <a:hlinkClick r:id="rId4"/>
              </a:rPr>
              <a:t>mdearnest@aep.com</a:t>
            </a:r>
            <a:r>
              <a:rPr lang="en-US" sz="2400" dirty="0">
                <a:latin typeface="+mj-lt"/>
              </a:rPr>
              <a:t>	</a:t>
            </a:r>
            <a:br>
              <a:rPr lang="en-US" sz="2400" dirty="0">
                <a:latin typeface="+mj-lt"/>
              </a:rPr>
            </a:br>
            <a:r>
              <a:rPr lang="en-US" sz="2400" dirty="0">
                <a:latin typeface="+mj-lt"/>
              </a:rPr>
              <a:t>          	Debbie McKeever, Oncor   </a:t>
            </a:r>
            <a:r>
              <a:rPr lang="en-US" sz="2400" dirty="0">
                <a:latin typeface="+mj-lt"/>
                <a:hlinkClick r:id="rId5"/>
              </a:rPr>
              <a:t>deborah.mckeever@Oncor.com</a:t>
            </a:r>
            <a:br>
              <a:rPr lang="en-US" sz="2400" dirty="0">
                <a:latin typeface="+mj-lt"/>
              </a:rPr>
            </a:br>
            <a:br>
              <a:rPr lang="en-US" sz="2400" dirty="0">
                <a:latin typeface="+mj-lt"/>
              </a:rPr>
            </a:br>
            <a:r>
              <a:rPr lang="en-US" sz="2400" dirty="0">
                <a:latin typeface="+mj-lt"/>
              </a:rPr>
              <a:t>Thank you!</a:t>
            </a:r>
          </a:p>
        </p:txBody>
      </p:sp>
    </p:spTree>
    <p:extLst>
      <p:ext uri="{BB962C8B-B14F-4D97-AF65-F5344CB8AC3E}">
        <p14:creationId xmlns:p14="http://schemas.microsoft.com/office/powerpoint/2010/main" val="410004788"/>
      </p:ext>
    </p:extLst>
  </p:cSld>
  <p:clrMapOvr>
    <a:masterClrMapping/>
  </p:clrMapOvr>
</p:sld>
</file>

<file path=ppt/theme/theme1.xml><?xml version="1.0" encoding="utf-8"?>
<a:theme xmlns:a="http://schemas.openxmlformats.org/drawingml/2006/main" name="View">
  <a:themeElements>
    <a:clrScheme name="View">
      <a:dk1>
        <a:srgbClr val="000000"/>
      </a:dk1>
      <a:lt1>
        <a:srgbClr val="FFFFFF"/>
      </a:lt1>
      <a:dk2>
        <a:srgbClr val="46464A"/>
      </a:dk2>
      <a:lt2>
        <a:srgbClr val="D6D3CC"/>
      </a:lt2>
      <a:accent1>
        <a:srgbClr val="6F6F74"/>
      </a:accent1>
      <a:accent2>
        <a:srgbClr val="92A9B9"/>
      </a:accent2>
      <a:accent3>
        <a:srgbClr val="A7B789"/>
      </a:accent3>
      <a:accent4>
        <a:srgbClr val="B9A489"/>
      </a:accent4>
      <a:accent5>
        <a:srgbClr val="8D6374"/>
      </a:accent5>
      <a:accent6>
        <a:srgbClr val="9B7362"/>
      </a:accent6>
      <a:hlink>
        <a:srgbClr val="67AABF"/>
      </a:hlink>
      <a:folHlink>
        <a:srgbClr val="ABAFA5"/>
      </a:folHlink>
    </a:clrScheme>
    <a:fontScheme name="View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View">
      <a:fillStyleLst>
        <a:solidFill>
          <a:schemeClr val="phClr"/>
        </a:solidFill>
        <a:solidFill>
          <a:schemeClr val="phClr">
            <a:tint val="60000"/>
            <a:satMod val="120000"/>
          </a:schemeClr>
        </a:solidFill>
        <a:solidFill>
          <a:schemeClr val="phClr">
            <a:shade val="75000"/>
            <a:satMod val="16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3970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95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5240" dir="5400000" algn="tl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9525" prstMaterial="flat">
            <a:bevelT w="0" h="0" prst="coolSlant"/>
            <a:contourClr>
              <a:schemeClr val="phClr">
                <a:shade val="35000"/>
                <a:satMod val="130000"/>
              </a:schemeClr>
            </a:contourClr>
          </a:sp3d>
        </a:effectStyle>
        <a:effectStyle>
          <a:effectLst>
            <a:outerShdw blurRad="76200" dist="25400" dir="5400000" algn="tl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contourW="19050" prstMaterial="flat">
            <a:bevelT w="0" h="0" prst="coolSlant"/>
            <a:contourClr>
              <a:schemeClr val="phClr">
                <a:shade val="25000"/>
                <a:satMod val="14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4000"/>
                <a:shade val="98000"/>
                <a:satMod val="130000"/>
                <a:lumMod val="102000"/>
              </a:schemeClr>
            </a:gs>
            <a:gs pos="100000">
              <a:schemeClr val="phClr">
                <a:tint val="98000"/>
                <a:shade val="78000"/>
                <a:satMod val="14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iew" id="{BA0EB5A6-F2D4-4F82-977B-64ADEE4A2A69}" vid="{3969A8A2-35DB-4E3B-8885-16FD2056867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WrappedLabelHistory xmlns:xsd="http://www.w3.org/2001/XMLSchema" xmlns:xsi="http://www.w3.org/2001/XMLSchema-instance" xmlns="http://www.boldonjames.com/2016/02/Classifier/internal/wrappedLabelHistory">
  <Value>PD94bWwgdmVyc2lvbj0iMS4wIiBlbmNvZGluZz0idXMtYXNjaWkiPz48bGFiZWxIaXN0b3J5IHhtbG5zOnhzZD0iaHR0cDovL3d3dy53My5vcmcvMjAwMS9YTUxTY2hlbWEiIHhtbG5zOnhzaT0iaHR0cDovL3d3dy53My5vcmcvMjAwMS9YTUxTY2hlbWEtaW5zdGFuY2UiIHhtbG5zPSJodHRwOi8vd3d3LmJvbGRvbmphbWVzLmNvbS8yMDE2LzAyL0NsYXNzaWZpZXIvaW50ZXJuYWwvbGFiZWxIaXN0b3J5Ij48aXRlbT48c2lzbCBzaXNsVmVyc2lvbj0iMCIgcG9saWN5PSJlOWMwYjhkNy1iZGI0LTRmZDMtYjYyYS1mNTAzMjdhYWVmY2UiIG9yaWdpbj0idXNlclNlbGVjdGVkIj48ZWxlbWVudCB1aWQ9IjkzNmUyMmQ1LTQ1YTctNGNiNy05NWFiLTFhYThjN2M4ODc4OSIgdmFsdWU9IiIgeG1sbnM9Imh0dHA6Ly93d3cuYm9sZG9uamFtZXMuY29tLzIwMDgvMDEvc2llL2ludGVybmFsL2xhYmVsIiAvPjxlbGVtZW50IHVpZD0iZDE0ZjVjMzYtZjQ0YS00MzE1LWI0MzgtMDA1Y2ZlOGYwNjlmIiB2YWx1ZT0iIiB4bWxucz0iaHR0cDovL3d3dy5ib2xkb25qYW1lcy5jb20vMjAwOC8wMS9zaWUvaW50ZXJuYWwvbGFiZWwiIC8+PC9zaXNsPjxVc2VyTmFtZT5DT1JQXGNjb25wMDE8L1VzZXJOYW1lPjxEYXRlVGltZT4xLzMvMjAyNCA0OjIyOjAyIEFNPC9EYXRlVGltZT48TGFiZWxTdHJpbmc+VW5jYXRlZ29yaXplZDwvTGFiZWxTdHJpbmc+PC9pdGVtPjwvbGFiZWxIaXN0b3J5Pg==</Value>
</WrappedLabelHistory>
</file>

<file path=customXml/item2.xml><?xml version="1.0" encoding="utf-8"?>
<sisl xmlns:xsd="http://www.w3.org/2001/XMLSchema" xmlns:xsi="http://www.w3.org/2001/XMLSchema-instance" xmlns="http://www.boldonjames.com/2008/01/sie/internal/label" sislVersion="0" policy="e9c0b8d7-bdb4-4fd3-b62a-f50327aaefce" origin="userSelected">
  <element uid="936e22d5-45a7-4cb7-95ab-1aa8c7c88789" value=""/>
  <element uid="d14f5c36-f44a-4315-b438-005cfe8f069f" value=""/>
</sisl>
</file>

<file path=customXml/itemProps1.xml><?xml version="1.0" encoding="utf-8"?>
<ds:datastoreItem xmlns:ds="http://schemas.openxmlformats.org/officeDocument/2006/customXml" ds:itemID="{CAD66A93-6198-475A-8C44-FCCA61BB2285}">
  <ds:schemaRefs>
    <ds:schemaRef ds:uri="http://www.w3.org/2001/XMLSchema"/>
    <ds:schemaRef ds:uri="http://www.boldonjames.com/2016/02/Classifier/internal/wrappedLabelHistory"/>
  </ds:schemaRefs>
</ds:datastoreItem>
</file>

<file path=customXml/itemProps2.xml><?xml version="1.0" encoding="utf-8"?>
<ds:datastoreItem xmlns:ds="http://schemas.openxmlformats.org/officeDocument/2006/customXml" ds:itemID="{8C2BFAD6-C3E7-49D3-AB37-021922D38B9E}">
  <ds:schemaRefs>
    <ds:schemaRef ds:uri="http://www.w3.org/2001/XMLSchema"/>
    <ds:schemaRef ds:uri="http://www.boldonjames.com/2008/01/sie/internal/labe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TM03457515[[fn=View]]</Template>
  <TotalTime>3369</TotalTime>
  <Words>394</Words>
  <Application>Microsoft Office PowerPoint</Application>
  <PresentationFormat>Widescreen</PresentationFormat>
  <Paragraphs>62</Paragraphs>
  <Slides>5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Calibri</vt:lpstr>
      <vt:lpstr>Century Schoolbook</vt:lpstr>
      <vt:lpstr>Wingdings</vt:lpstr>
      <vt:lpstr>Wingdings 2</vt:lpstr>
      <vt:lpstr>View</vt:lpstr>
      <vt:lpstr>RMTTF</vt:lpstr>
      <vt:lpstr>2025 RMTTF Leadership</vt:lpstr>
      <vt:lpstr>RMTTF Primary Activities! </vt:lpstr>
      <vt:lpstr>On-Demand ERCOT Retail Training Modules Available 24/7</vt:lpstr>
      <vt:lpstr>PowerPoint Presentation</vt:lpstr>
    </vt:vector>
  </TitlesOfParts>
  <Company>American Electric Power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RMTTF</dc:title>
  <dc:creator>Melinda D Earnest</dc:creator>
  <cp:lastModifiedBy>Mckeever, Deborah</cp:lastModifiedBy>
  <cp:revision>72</cp:revision>
  <dcterms:created xsi:type="dcterms:W3CDTF">2024-01-03T03:56:24Z</dcterms:created>
  <dcterms:modified xsi:type="dcterms:W3CDTF">2024-12-09T17:11:08Z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IndexRef">
    <vt:lpwstr>985a6358-0b1a-47a5-a44f-1467ea07feb6</vt:lpwstr>
  </property>
  <property fmtid="{D5CDD505-2E9C-101B-9397-08002B2CF9AE}" pid="3" name="bjClsUserRVM">
    <vt:lpwstr>[]</vt:lpwstr>
  </property>
  <property fmtid="{D5CDD505-2E9C-101B-9397-08002B2CF9AE}" pid="4" name="bjSaver">
    <vt:lpwstr>uUToTmzl1WCvCveSySCN/8m65ke2qS6g</vt:lpwstr>
  </property>
  <property fmtid="{D5CDD505-2E9C-101B-9397-08002B2CF9AE}" pid="5" name="bjDocumentLabelXML">
    <vt:lpwstr>&lt;?xml version="1.0" encoding="us-ascii"?&gt;&lt;sisl xmlns:xsd="http://www.w3.org/2001/XMLSchema" xmlns:xsi="http://www.w3.org/2001/XMLSchema-instance" sislVersion="0" policy="e9c0b8d7-bdb4-4fd3-b62a-f50327aaefce" origin="userSelected" xmlns="http://www.boldonj</vt:lpwstr>
  </property>
  <property fmtid="{D5CDD505-2E9C-101B-9397-08002B2CF9AE}" pid="6" name="bjDocumentLabelXML-0">
    <vt:lpwstr>ames.com/2008/01/sie/internal/label"&gt;&lt;element uid="936e22d5-45a7-4cb7-95ab-1aa8c7c88789" value="" /&gt;&lt;element uid="d14f5c36-f44a-4315-b438-005cfe8f069f" value="" /&gt;&lt;/sisl&gt;</vt:lpwstr>
  </property>
  <property fmtid="{D5CDD505-2E9C-101B-9397-08002B2CF9AE}" pid="7" name="bjDocumentSecurityLabel">
    <vt:lpwstr>Uncategorized</vt:lpwstr>
  </property>
  <property fmtid="{D5CDD505-2E9C-101B-9397-08002B2CF9AE}" pid="8" name="MSIP_Label_574d496c-7ac4-4b13-81fd-698eca66b217_SiteId">
    <vt:lpwstr>15f3c881-6b03-4ff6-8559-77bf5177818f</vt:lpwstr>
  </property>
  <property fmtid="{D5CDD505-2E9C-101B-9397-08002B2CF9AE}" pid="9" name="MSIP_Label_574d496c-7ac4-4b13-81fd-698eca66b217_Name">
    <vt:lpwstr>Uncategorized</vt:lpwstr>
  </property>
  <property fmtid="{D5CDD505-2E9C-101B-9397-08002B2CF9AE}" pid="10" name="MSIP_Label_574d496c-7ac4-4b13-81fd-698eca66b217_Enabled">
    <vt:lpwstr>true</vt:lpwstr>
  </property>
  <property fmtid="{D5CDD505-2E9C-101B-9397-08002B2CF9AE}" pid="11" name="bjLabelHistoryID">
    <vt:lpwstr>{CAD66A93-6198-475A-8C44-FCCA61BB2285}</vt:lpwstr>
  </property>
</Properties>
</file>